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6404B-57E5-4193-8EC7-E8930455CA90}" type="datetimeFigureOut">
              <a:rPr lang="en-US" smtClean="0"/>
              <a:t>5/20/2013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E68DC8-2C2B-43AC-B5AE-59CF784DCB8E}" type="slidenum">
              <a:rPr lang="en-US" smtClean="0"/>
              <a:t>‹#›</a:t>
            </a:fld>
            <a:endParaRPr lang="en-US"/>
          </a:p>
        </p:txBody>
      </p:sp>
    </p:spTree>
    <p:extLst>
      <p:ext uri="{BB962C8B-B14F-4D97-AF65-F5344CB8AC3E}">
        <p14:creationId xmlns:p14="http://schemas.microsoft.com/office/powerpoint/2010/main" val="63451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7B9B106-137F-4306-9ADA-9D5929641317}" type="slidenum">
              <a:rPr lang="en-US" sz="1200" smtClean="0"/>
              <a:pPr eaLnBrk="1" hangingPunct="1"/>
              <a:t>1</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3F5F3ED-F6E5-4D0F-A4D3-D125733A689A}" type="slidenum">
              <a:rPr lang="en-US" sz="1200" smtClean="0"/>
              <a:pPr eaLnBrk="1" hangingPunct="1"/>
              <a:t>2</a:t>
            </a:fld>
            <a:endParaRPr lang="en-US" sz="1200" smtClean="0"/>
          </a:p>
        </p:txBody>
      </p:sp>
      <p:sp>
        <p:nvSpPr>
          <p:cNvPr id="52227" name="Rectangle 1026"/>
          <p:cNvSpPr>
            <a:spLocks noChangeArrowheads="1" noTextEdit="1"/>
          </p:cNvSpPr>
          <p:nvPr>
            <p:ph type="sldImg"/>
          </p:nvPr>
        </p:nvSpPr>
        <p:spPr>
          <a:ln/>
        </p:spPr>
      </p:sp>
      <p:sp>
        <p:nvSpPr>
          <p:cNvPr id="522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cs typeface="Times New Roman" pitchFamily="18" charset="0"/>
              </a:rPr>
              <a:t>Europeans had their palettes sweetened by American sugar and chocolate, their nervous system stimulated by American tobacco, and their bodies clothed with American cotton, but at a tremendous cost to humanity.  The death rate from the brutal treatment of slaves was high, and we can only imagine the magnitude of human suffering caused by a system that uprooted people from their homeland, often separated them from their loved ones, and forced them into hard labor for the rest of their lives. </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B6C41C2-846E-4333-8BDF-DC5768300D97}" type="slidenum">
              <a:rPr lang="en-US" sz="1200" smtClean="0"/>
              <a:pPr eaLnBrk="1" hangingPunct="1"/>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7B58D4-F1A7-4631-B2D0-EA7AFC330427}" type="slidenum">
              <a:rPr lang="en-US" sz="1200" smtClean="0"/>
              <a:pPr eaLnBrk="1" hangingPunct="1"/>
              <a:t>4</a:t>
            </a:fld>
            <a:endParaRPr lang="en-US" sz="1200" smtClean="0"/>
          </a:p>
        </p:txBody>
      </p:sp>
      <p:sp>
        <p:nvSpPr>
          <p:cNvPr id="54275" name="Rectangle 2"/>
          <p:cNvSpPr>
            <a:spLocks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defRPr/>
            </a:pPr>
            <a:r>
              <a:rPr lang="en-US" b="1" smtClean="0">
                <a:solidFill>
                  <a:srgbClr val="008000"/>
                </a:solidFill>
                <a:cs typeface="Times New Roman" pitchFamily="18" charset="0"/>
              </a:rPr>
              <a:t>The Potato Eaters ►</a:t>
            </a:r>
          </a:p>
          <a:p>
            <a:pPr eaLnBrk="1" hangingPunct="1">
              <a:defRPr/>
            </a:pPr>
            <a:r>
              <a:rPr lang="en-US" b="1" smtClean="0">
                <a:cs typeface="Times New Roman" pitchFamily="18" charset="0"/>
              </a:rPr>
              <a:t>The Old World was just as dramatically transformed by the introduction of American food plants.  In the centuries after Columbus, the number of Europeans in relation to the rest of the world increased dramatically.  Although there are many reasons for this, one important one was the increase in food production due to the gradual adoption of New World crops.  In particular, the </a:t>
            </a:r>
            <a:r>
              <a:rPr lang="en-US" b="1" smtClean="0">
                <a:effectLst>
                  <a:outerShdw blurRad="38100" dist="38100" dir="2700000" algn="tl">
                    <a:srgbClr val="C0C0C0"/>
                  </a:outerShdw>
                </a:effectLst>
                <a:cs typeface="Times New Roman" pitchFamily="18" charset="0"/>
              </a:rPr>
              <a:t>potato</a:t>
            </a:r>
            <a:r>
              <a:rPr lang="en-US" b="1" smtClean="0">
                <a:cs typeface="Times New Roman" pitchFamily="18" charset="0"/>
              </a:rPr>
              <a:t> – which became known as the poor person’s food – was largely responsible for a dramatic increase in the population of Northern Europe.  Wheat could only be grown in Northern Europe during a short summer season, and a bad harvest often caused starvation.  The potato, on the other hand, grows well in the temperate climate of northern Europe and produces </a:t>
            </a:r>
            <a:r>
              <a:rPr lang="en-US" b="1" u="sng" smtClean="0">
                <a:cs typeface="Times New Roman" pitchFamily="18" charset="0"/>
              </a:rPr>
              <a:t>three</a:t>
            </a:r>
            <a:r>
              <a:rPr lang="en-US" b="1" smtClean="0">
                <a:cs typeface="Times New Roman" pitchFamily="18" charset="0"/>
              </a:rPr>
              <a:t> </a:t>
            </a:r>
            <a:r>
              <a:rPr lang="en-US" b="1" u="sng" smtClean="0">
                <a:cs typeface="Times New Roman" pitchFamily="18" charset="0"/>
              </a:rPr>
              <a:t>times</a:t>
            </a:r>
            <a:r>
              <a:rPr lang="en-US" b="1" smtClean="0">
                <a:cs typeface="Times New Roman" pitchFamily="18" charset="0"/>
              </a:rPr>
              <a:t> as much food per unit of land as wheat or any other grain. </a:t>
            </a:r>
          </a:p>
          <a:p>
            <a:pPr eaLnBrk="1" hangingPunct="1">
              <a:defRPr/>
            </a:pPr>
            <a:r>
              <a:rPr lang="en-US" smtClean="0">
                <a:cs typeface="Times New Roman" pitchFamily="18" charset="0"/>
              </a:rPr>
              <a:t>The causes of the </a:t>
            </a:r>
            <a:r>
              <a:rPr lang="en-US" b="1" smtClean="0">
                <a:cs typeface="Times New Roman" pitchFamily="18" charset="0"/>
              </a:rPr>
              <a:t>Industrial Revolution</a:t>
            </a:r>
            <a:r>
              <a:rPr lang="en-US" smtClean="0">
                <a:cs typeface="Times New Roman" pitchFamily="18" charset="0"/>
              </a:rPr>
              <a:t> in Europe are many, but it is hard to imagine it from ever occurring without the increase in population and agricultural productivity made possible by the Columbian Exchange.  </a:t>
            </a:r>
            <a:endParaRPr lang="en-US" smtClean="0">
              <a:solidFill>
                <a:srgbClr val="FF0000"/>
              </a:solidFill>
              <a:cs typeface="Times New Roman" pitchFamily="18" charset="0"/>
            </a:endParaRPr>
          </a:p>
          <a:p>
            <a:pPr eaLnBrk="1" hangingPunct="1">
              <a:defRPr/>
            </a:pPr>
            <a:r>
              <a:rPr lang="en-US" smtClean="0">
                <a:solidFill>
                  <a:srgbClr val="FF0000"/>
                </a:solidFill>
                <a:cs typeface="Times New Roman" pitchFamily="18" charset="0"/>
              </a:rPr>
              <a:t> </a:t>
            </a:r>
            <a:r>
              <a:rPr lang="en-US" smtClean="0">
                <a:cs typeface="Times New Roman" pitchFamily="18" charset="0"/>
              </a:rPr>
              <a:t>[Likewise, it is hard to imagine the growth of world trade that followed the discovery of the Americas and eventually fueled European industrialization without the capital obtained in the form of gold and silver mined in the New World.]</a:t>
            </a:r>
            <a:endParaRPr lang="en-US" smtClean="0">
              <a:solidFill>
                <a:srgbClr val="FF0000"/>
              </a:solidFill>
              <a:cs typeface="Times New Roman" pitchFamily="18" charset="0"/>
            </a:endParaRPr>
          </a:p>
          <a:p>
            <a:pPr eaLnBrk="1" hangingPunct="1">
              <a:defRPr/>
            </a:pPr>
            <a:endParaRPr lang="en-US" b="1"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D3FAA19-1352-4ED8-8FCC-70F6D2A4C4EF}" type="slidenum">
              <a:rPr lang="en-US" sz="1200" smtClean="0"/>
              <a:pPr eaLnBrk="1" hangingPunct="1"/>
              <a:t>5</a:t>
            </a:fld>
            <a:endParaRPr lang="en-US" sz="1200"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cs typeface="Times New Roman" pitchFamily="18" charset="0"/>
              </a:rPr>
              <a:t>The effects of adapting new crops was not uniformly positive, however.  The poor Irish peasant, evicted from the best lands by English landlords, discovered like many poor northern Europeans that they could cultivate potatoes successfully on tiny plots of land using only primitive farming tools.  Since only an acre or two of potatoes was sufficient to feed a family, Irish men and women married earlier than elsewhere and started having children earlier as well.  This led to significant growth in population.  Between 1781 and 1845, the Irish population doubled from four to eight million.  Probably half of this population depended on the potato for survival.  </a:t>
            </a:r>
            <a:endParaRPr lang="en-US" smtClean="0">
              <a:solidFill>
                <a:srgbClr val="FF0000"/>
              </a:solidFill>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624D4A-2AFD-4126-905E-3D72E5B7910E}" type="slidenum">
              <a:rPr lang="en-US" sz="1200" smtClean="0"/>
              <a:pPr eaLnBrk="1" hangingPunct="1"/>
              <a:t>6</a:t>
            </a:fld>
            <a:endParaRPr lang="en-US" sz="1200"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cs typeface="Times New Roman" pitchFamily="18" charset="0"/>
              </a:rPr>
              <a:t>In the summer of 1845, the potato crop in Ireland was struck by a blight from a fungus that turned the potatoes black.  </a:t>
            </a:r>
            <a:endParaRPr lang="en-US" smtClean="0">
              <a:solidFill>
                <a:srgbClr val="FF0000"/>
              </a:solidFill>
              <a:cs typeface="Times New Roman" pitchFamily="18" charset="0"/>
            </a:endParaRPr>
          </a:p>
          <a:p>
            <a:pPr eaLnBrk="1" hangingPunct="1"/>
            <a:endParaRPr lang="en-US" b="1" smtClean="0">
              <a:cs typeface="Times New Roman" pitchFamily="18" charset="0"/>
            </a:endParaRPr>
          </a:p>
          <a:p>
            <a:pPr eaLnBrk="1" hangingPunct="1"/>
            <a:r>
              <a:rPr lang="en-US" b="1" smtClean="0">
                <a:cs typeface="Times New Roman" pitchFamily="18" charset="0"/>
              </a:rPr>
              <a:t>Over the next six years a famine (known as the Great Irish Potato Famine) decimated the Irish population.  Over one million died of starvation and disease, and almost two million emigrated to the United States and Britain.</a:t>
            </a:r>
            <a:r>
              <a:rPr lang="en-US" smtClean="0"/>
              <a:t> </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4EB147E-ACC0-49D2-B924-A7326DB78C5F}" type="slidenum">
              <a:rPr lang="en-US" sz="1200" smtClean="0"/>
              <a:pPr eaLnBrk="1" hangingPunct="1"/>
              <a:t>7</a:t>
            </a:fld>
            <a:endParaRPr lang="en-US" sz="1200"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cs typeface="Times New Roman" pitchFamily="18" charset="0"/>
              </a:rPr>
              <a:t>In sum, the Columbian Exchange dramatically transformed the world by connecting various ecosystems.  One result of this was that the world’s ecosystems became more intermixed, causing some species of plants and animals to die out while enabling other to expand into new areas and increase in number. </a:t>
            </a:r>
          </a:p>
          <a:p>
            <a:pPr eaLnBrk="1" hangingPunct="1"/>
            <a:endParaRPr lang="en-US" b="1" smtClean="0">
              <a:cs typeface="Times New Roman" pitchFamily="18" charset="0"/>
            </a:endParaRPr>
          </a:p>
          <a:p>
            <a:pPr eaLnBrk="1" hangingPunct="1"/>
            <a:r>
              <a:rPr lang="en-US" b="1" smtClean="0">
                <a:cs typeface="Times New Roman" pitchFamily="18" charset="0"/>
              </a:rPr>
              <a:t>The most important consequences of the Exchange were demographic: the depopulation of Native Americans in the New World because of disease and the growth of the Old World population via the introduction of new foods.  </a:t>
            </a:r>
          </a:p>
          <a:p>
            <a:pPr eaLnBrk="1" hangingPunct="1"/>
            <a:r>
              <a:rPr lang="en-US" b="1" smtClean="0">
                <a:cs typeface="Times New Roman" pitchFamily="18" charset="0"/>
              </a:rPr>
              <a:t>The effects of the Columbian Exchange are still with us today.  Our diets are more diverse, products from all over the world can be found in most general stores, and we are even more exposed to different cultures.  Just as sailing ships brought smallpox out of isolation during the 16th century, jet planes today quickly spread diseases from continent to continent.  People all over the world today have more diseases in common, more foods in common, and even more fashions in common than every before.  Aids has spread world-wide; so too had Mac Donalds and Levi jeans. What's happening today is just what we've been doing for hundreds of years.  Bit by bit by bit, we are becoming more homogenized.  </a:t>
            </a:r>
          </a:p>
          <a:p>
            <a:pPr eaLnBrk="1" hangingPunct="1"/>
            <a:r>
              <a:rPr lang="en-US" b="1" smtClean="0">
                <a:cs typeface="Times New Roman" pitchFamily="18" charset="0"/>
              </a:rPr>
              <a:t> </a:t>
            </a:r>
          </a:p>
          <a:p>
            <a:pPr eaLnBrk="1" hangingPunct="1"/>
            <a:r>
              <a:rPr lang="en-US" b="1" smtClean="0">
                <a:cs typeface="Times New Roman" pitchFamily="18" charset="0"/>
              </a:rPr>
              <a:t>So what do you think of this?  Is this a good thing?  What can the history of the Columbian Exchange teach us about facing the challenges of an increasingly uniformed world?  </a:t>
            </a:r>
          </a:p>
          <a:p>
            <a:pPr eaLnBrk="1" hangingPunct="1"/>
            <a:r>
              <a:rPr lang="en-US" b="1" smtClean="0">
                <a:cs typeface="Times New Roman" pitchFamily="18" charset="0"/>
              </a:rPr>
              <a:t> </a:t>
            </a:r>
          </a:p>
          <a:p>
            <a:pPr eaLnBrk="1" hangingPunct="1"/>
            <a:r>
              <a:rPr lang="en-US" b="1" smtClean="0">
                <a:cs typeface="Times New Roman" pitchFamily="18" charset="0"/>
              </a:rPr>
              <a:t>Please think about such questions and be prepared to discuss them in our next class session.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CF6223C-7603-4E53-82E9-19C51D9EE8DB}" type="slidenum">
              <a:rPr lang="en-US" sz="1200" smtClean="0"/>
              <a:pPr eaLnBrk="1" hangingPunct="1"/>
              <a:t>8</a:t>
            </a:fld>
            <a:endParaRPr lang="en-US" sz="1200"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cs typeface="Times New Roman" pitchFamily="18" charset="0"/>
              </a:rPr>
              <a:t>The effects of the Columbian Exchange are still with us today.  Our diets are more diverse, products from all over the world can be found in most general stores, and we are even more exposed to different cultures.  Just as sailing ships brought smallpox out of isolation during the 16th century, jet planes today quickly spread diseases from continent to continent.  People all over the world today have more diseases in common, more foods in common, and even more fashions in common than every before.  Aids has spread world-wide; so too had Mac Donalds and Levi jeans. What's happening today is just what we've been doing for hundreds of years.  Bit by bit by bit, we are becoming more homogenized.  </a:t>
            </a:r>
            <a:endParaRPr lang="en-US" smtClean="0">
              <a:cs typeface="Times New Roman" pitchFamily="18" charset="0"/>
            </a:endParaRPr>
          </a:p>
          <a:p>
            <a:pPr eaLnBrk="1" hangingPunct="1"/>
            <a:r>
              <a:rPr lang="en-US" b="1" smtClean="0">
                <a:cs typeface="Times New Roman" pitchFamily="18" charset="0"/>
              </a:rPr>
              <a:t> </a:t>
            </a:r>
            <a:endParaRPr lang="en-US" smtClean="0">
              <a:cs typeface="Times New Roman" pitchFamily="18" charset="0"/>
            </a:endParaRPr>
          </a:p>
          <a:p>
            <a:pPr eaLnBrk="1" hangingPunct="1"/>
            <a:r>
              <a:rPr lang="en-US" b="1" smtClean="0">
                <a:cs typeface="Times New Roman" pitchFamily="18" charset="0"/>
              </a:rPr>
              <a:t>So what do you think of this?  Is this a good thing?  What can the history of the Columbian Exchange teach us about facing the challenges of an increasingly uniformed world?  </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F0A7B-C7F5-4636-B21B-130F379F55B5}"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26118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F0A7B-C7F5-4636-B21B-130F379F55B5}"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306007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F0A7B-C7F5-4636-B21B-130F379F55B5}"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396957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F0A7B-C7F5-4636-B21B-130F379F55B5}"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310368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F0A7B-C7F5-4636-B21B-130F379F55B5}" type="datetimeFigureOut">
              <a:rPr lang="en-US" smtClean="0"/>
              <a:t>5/20/2013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255393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F0A7B-C7F5-4636-B21B-130F379F55B5}"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140190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F0A7B-C7F5-4636-B21B-130F379F55B5}" type="datetimeFigureOut">
              <a:rPr lang="en-US" smtClean="0"/>
              <a:t>5/20/2013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70637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F0A7B-C7F5-4636-B21B-130F379F55B5}" type="datetimeFigureOut">
              <a:rPr lang="en-US" smtClean="0"/>
              <a:t>5/20/2013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298748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F0A7B-C7F5-4636-B21B-130F379F55B5}" type="datetimeFigureOut">
              <a:rPr lang="en-US" smtClean="0"/>
              <a:t>5/20/2013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274399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F0A7B-C7F5-4636-B21B-130F379F55B5}"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3432434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F0A7B-C7F5-4636-B21B-130F379F55B5}" type="datetimeFigureOut">
              <a:rPr lang="en-US" smtClean="0"/>
              <a:t>5/20/2013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22F0E-BE02-4BE9-AB84-5CD6A23C5A75}" type="slidenum">
              <a:rPr lang="en-US" smtClean="0"/>
              <a:t>‹#›</a:t>
            </a:fld>
            <a:endParaRPr lang="en-US"/>
          </a:p>
        </p:txBody>
      </p:sp>
    </p:spTree>
    <p:extLst>
      <p:ext uri="{BB962C8B-B14F-4D97-AF65-F5344CB8AC3E}">
        <p14:creationId xmlns:p14="http://schemas.microsoft.com/office/powerpoint/2010/main" val="106312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F0A7B-C7F5-4636-B21B-130F379F55B5}" type="datetimeFigureOut">
              <a:rPr lang="en-US" smtClean="0"/>
              <a:t>5/20/2013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22F0E-BE02-4BE9-AB84-5CD6A23C5A75}" type="slidenum">
              <a:rPr lang="en-US" smtClean="0"/>
              <a:t>‹#›</a:t>
            </a:fld>
            <a:endParaRPr lang="en-US"/>
          </a:p>
        </p:txBody>
      </p:sp>
    </p:spTree>
    <p:extLst>
      <p:ext uri="{BB962C8B-B14F-4D97-AF65-F5344CB8AC3E}">
        <p14:creationId xmlns:p14="http://schemas.microsoft.com/office/powerpoint/2010/main" val="364001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WINDOWS\Desktop\UMM Stuff 2\Africa final\hmshack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4641850"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WINDOWS\Desktop\UMM Stuff 2\Africa final\danceexercis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44963"/>
            <a:ext cx="4572000"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08" name="Object 0"/>
          <p:cNvGraphicFramePr>
            <a:graphicFrameLocks noChangeAspect="1"/>
          </p:cNvGraphicFramePr>
          <p:nvPr/>
        </p:nvGraphicFramePr>
        <p:xfrm>
          <a:off x="0" y="-1524000"/>
          <a:ext cx="4648200" cy="6269038"/>
        </p:xfrm>
        <a:graphic>
          <a:graphicData uri="http://schemas.openxmlformats.org/presentationml/2006/ole">
            <mc:AlternateContent xmlns:mc="http://schemas.openxmlformats.org/markup-compatibility/2006">
              <mc:Choice xmlns:v="urn:schemas-microsoft-com:vml" Requires="v">
                <p:oleObj spid="_x0000_s1026" name="Image" r:id="rId6" imgW="6379103" imgH="8602894" progId="Photoshop.Image.5">
                  <p:embed/>
                </p:oleObj>
              </mc:Choice>
              <mc:Fallback>
                <p:oleObj name="Image" r:id="rId6" imgW="6379103" imgH="8602894"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524000"/>
                        <a:ext cx="4648200" cy="626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09" name="Picture 2" descr="http://3.bp.blogspot.com/_xHhjcK7y3XM/Rq94oWHIU4I/AAAAAAAAAz0/8dhR8vuDi7k/s320/slave+shi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04800"/>
            <a:ext cx="4495800" cy="506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398185"/>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descr="C:\WINDOWS\Desktop\UMM Stuff 2\Africa final\Africans lament the loss of their fellow countrymen.jpeg"/>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2743200" y="3257550"/>
            <a:ext cx="6400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027"/>
          <p:cNvSpPr txBox="1">
            <a:spLocks noChangeArrowheads="1"/>
          </p:cNvSpPr>
          <p:nvPr/>
        </p:nvSpPr>
        <p:spPr bwMode="auto">
          <a:xfrm>
            <a:off x="3886200" y="37338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90000"/>
              </a:lnSpc>
              <a:spcBef>
                <a:spcPct val="50000"/>
              </a:spcBef>
            </a:pPr>
            <a:r>
              <a:rPr lang="en-US" sz="2000">
                <a:solidFill>
                  <a:schemeClr val="bg1"/>
                </a:solidFill>
                <a:latin typeface="Arial Black" pitchFamily="34" charset="0"/>
              </a:rPr>
              <a:t>Africans lament the loss of their fellow countrymen.</a:t>
            </a:r>
          </a:p>
        </p:txBody>
      </p:sp>
      <p:pic>
        <p:nvPicPr>
          <p:cNvPr id="22532" name="Picture 1028" descr="C:\WINDOWS\Desktop\UMM Stuff 2\Africa final\Captives waiting to be traded as slaves to Europeans.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 y="15875"/>
            <a:ext cx="4784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31" descr="C:\WINDOWS\Desktop\UMM Stuff 2\Africa final\slavesbelowde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300" y="0"/>
            <a:ext cx="46482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032" descr="C:\WINDOWS\Desktop\UMM Stuff 2\Folders of Images\Africa final\Africa 2\20001220SlaveScars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5" y="3048000"/>
            <a:ext cx="27606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564621"/>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bentley map gifs\ben24354_2602 cop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413"/>
            <a:ext cx="9372600"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type="title"/>
          </p:nvPr>
        </p:nvSpPr>
        <p:spPr>
          <a:xfrm>
            <a:off x="762000" y="5715000"/>
            <a:ext cx="7772400" cy="1143000"/>
          </a:xfrm>
        </p:spPr>
        <p:txBody>
          <a:bodyPr/>
          <a:lstStyle/>
          <a:p>
            <a:pPr eaLnBrk="1" hangingPunct="1"/>
            <a:r>
              <a:rPr lang="en-US" sz="2000" b="1" smtClean="0">
                <a:solidFill>
                  <a:srgbClr val="000000"/>
                </a:solidFill>
                <a:latin typeface="Arial,Bold" charset="0"/>
              </a:rPr>
              <a:t>MAP 26.2 </a:t>
            </a:r>
            <a:r>
              <a:rPr lang="en-US" sz="2000" smtClean="0">
                <a:solidFill>
                  <a:srgbClr val="000000"/>
                </a:solidFill>
              </a:rPr>
              <a:t>The Atlantic slave trade, 1500-1800.</a:t>
            </a:r>
            <a:endParaRPr lang="en-US" smtClean="0"/>
          </a:p>
        </p:txBody>
      </p:sp>
    </p:spTree>
    <p:extLst>
      <p:ext uri="{BB962C8B-B14F-4D97-AF65-F5344CB8AC3E}">
        <p14:creationId xmlns:p14="http://schemas.microsoft.com/office/powerpoint/2010/main" val="1048430931"/>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4800"/>
            <a:ext cx="5257800"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6482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782888"/>
            <a:ext cx="5715000"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4419600" y="62865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b="1">
                <a:latin typeface="Arial Black" pitchFamily="34" charset="0"/>
              </a:rPr>
              <a:t>The Poor Person’s Food</a:t>
            </a:r>
          </a:p>
        </p:txBody>
      </p:sp>
      <p:graphicFrame>
        <p:nvGraphicFramePr>
          <p:cNvPr id="24582" name="Object 0"/>
          <p:cNvGraphicFramePr>
            <a:graphicFrameLocks noChangeAspect="1"/>
          </p:cNvGraphicFramePr>
          <p:nvPr/>
        </p:nvGraphicFramePr>
        <p:xfrm>
          <a:off x="6248400" y="165100"/>
          <a:ext cx="1716088" cy="2743200"/>
        </p:xfrm>
        <a:graphic>
          <a:graphicData uri="http://schemas.openxmlformats.org/presentationml/2006/ole">
            <mc:AlternateContent xmlns:mc="http://schemas.openxmlformats.org/markup-compatibility/2006">
              <mc:Choice xmlns:v="urn:schemas-microsoft-com:vml" Requires="v">
                <p:oleObj spid="_x0000_s2050" name="Image" r:id="rId6" imgW="2846453" imgH="4549241" progId="Photoshop.Image.5">
                  <p:embed/>
                </p:oleObj>
              </mc:Choice>
              <mc:Fallback>
                <p:oleObj name="Image" r:id="rId6" imgW="2846453" imgH="4549241" progId="Photoshop.Image.5">
                  <p:embed/>
                  <p:pic>
                    <p:nvPicPr>
                      <p:cNvPr id="0" nam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165100"/>
                        <a:ext cx="1716088" cy="2743200"/>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3" name="Rectangle 8"/>
          <p:cNvSpPr>
            <a:spLocks noChangeArrowheads="1"/>
          </p:cNvSpPr>
          <p:nvPr/>
        </p:nvSpPr>
        <p:spPr bwMode="auto">
          <a:xfrm>
            <a:off x="-55563" y="2798763"/>
            <a:ext cx="1841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endParaRPr lang="en-US" sz="1800" b="1">
              <a:solidFill>
                <a:schemeClr val="accent2"/>
              </a:solidFill>
            </a:endParaRPr>
          </a:p>
        </p:txBody>
      </p:sp>
      <p:sp useBgFill="1">
        <p:nvSpPr>
          <p:cNvPr id="19458" name="Rectangle 2"/>
          <p:cNvSpPr>
            <a:spLocks noGrp="1" noChangeArrowheads="1"/>
          </p:cNvSpPr>
          <p:nvPr>
            <p:ph type="ctrTitle"/>
          </p:nvPr>
        </p:nvSpPr>
        <p:spPr>
          <a:xfrm>
            <a:off x="1524000" y="609600"/>
            <a:ext cx="3962400" cy="1143000"/>
          </a:xfrm>
          <a:ln w="38100">
            <a:solidFill>
              <a:schemeClr val="bg1"/>
            </a:solidFill>
          </a:ln>
        </p:spPr>
        <p:txBody>
          <a:bodyPr/>
          <a:lstStyle/>
          <a:p>
            <a:pPr eaLnBrk="1" hangingPunct="1">
              <a:defRPr/>
            </a:pPr>
            <a:r>
              <a:rPr lang="en-US" b="1" smtClean="0">
                <a:solidFill>
                  <a:schemeClr val="bg1"/>
                </a:solidFill>
                <a:effectLst>
                  <a:outerShdw blurRad="38100" dist="38100" dir="2700000" algn="tl">
                    <a:srgbClr val="FFFFFF"/>
                  </a:outerShdw>
                </a:effectLst>
                <a:latin typeface="Arial Black" pitchFamily="34" charset="0"/>
              </a:rPr>
              <a:t>The Potato</a:t>
            </a:r>
            <a:endParaRPr lang="en-US" smtClean="0">
              <a:solidFill>
                <a:schemeClr val="bg1"/>
              </a:solidFill>
              <a:latin typeface="Arial Black" pitchFamily="34" charset="0"/>
            </a:endParaRPr>
          </a:p>
        </p:txBody>
      </p:sp>
      <p:sp useBgFill="1">
        <p:nvSpPr>
          <p:cNvPr id="24585" name="AutoShape 3"/>
          <p:cNvSpPr>
            <a:spLocks noChangeAspect="1" noChangeArrowheads="1"/>
          </p:cNvSpPr>
          <p:nvPr>
            <p:ph type="subTitle" idx="1"/>
          </p:nvPr>
        </p:nvSpPr>
        <p:spPr>
          <a:xfrm>
            <a:off x="0" y="3352800"/>
            <a:ext cx="3473450" cy="3505200"/>
          </a:xfrm>
          <a:ln w="41275">
            <a:solidFill>
              <a:schemeClr val="bg1"/>
            </a:solidFill>
            <a:miter lim="800000"/>
            <a:headEnd/>
            <a:tailEnd/>
          </a:ln>
        </p:spPr>
        <p:txBody>
          <a:bodyPr/>
          <a:lstStyle/>
          <a:p>
            <a:pPr algn="l" eaLnBrk="1" hangingPunct="1"/>
            <a:r>
              <a:rPr lang="en-US" sz="2400" b="1" smtClean="0">
                <a:solidFill>
                  <a:schemeClr val="bg1"/>
                </a:solidFill>
                <a:latin typeface="Arial Black" pitchFamily="34" charset="0"/>
              </a:rPr>
              <a:t>The potato grows well in the temperate climate of northern Europe and produces </a:t>
            </a:r>
            <a:r>
              <a:rPr lang="en-US" sz="2400" b="1" u="sng" smtClean="0">
                <a:solidFill>
                  <a:schemeClr val="bg1"/>
                </a:solidFill>
                <a:latin typeface="Arial Black" pitchFamily="34" charset="0"/>
              </a:rPr>
              <a:t>three</a:t>
            </a:r>
            <a:r>
              <a:rPr lang="en-US" sz="2400" b="1" smtClean="0">
                <a:solidFill>
                  <a:schemeClr val="bg1"/>
                </a:solidFill>
                <a:latin typeface="Arial Black" pitchFamily="34" charset="0"/>
              </a:rPr>
              <a:t> </a:t>
            </a:r>
            <a:r>
              <a:rPr lang="en-US" sz="2400" b="1" u="sng" smtClean="0">
                <a:solidFill>
                  <a:schemeClr val="bg1"/>
                </a:solidFill>
                <a:latin typeface="Arial Black" pitchFamily="34" charset="0"/>
              </a:rPr>
              <a:t>times</a:t>
            </a:r>
            <a:r>
              <a:rPr lang="en-US" sz="2400" b="1" smtClean="0">
                <a:solidFill>
                  <a:schemeClr val="bg1"/>
                </a:solidFill>
                <a:latin typeface="Arial Black" pitchFamily="34" charset="0"/>
              </a:rPr>
              <a:t> as much food per unit of land as wheat or any other grain. </a:t>
            </a:r>
          </a:p>
        </p:txBody>
      </p:sp>
    </p:spTree>
    <p:extLst>
      <p:ext uri="{BB962C8B-B14F-4D97-AF65-F5344CB8AC3E}">
        <p14:creationId xmlns:p14="http://schemas.microsoft.com/office/powerpoint/2010/main" val="3675918863"/>
      </p:ext>
    </p:extLst>
  </p:cSld>
  <p:clrMapOvr>
    <a:masterClrMapping/>
  </p:clrMapOvr>
  <p:transition>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209550"/>
            <a:ext cx="9144000" cy="1143000"/>
          </a:xfrm>
        </p:spPr>
        <p:txBody>
          <a:bodyPr>
            <a:normAutofit fontScale="90000"/>
          </a:bodyPr>
          <a:lstStyle/>
          <a:p>
            <a:pPr eaLnBrk="1" hangingPunct="1"/>
            <a:r>
              <a:rPr lang="en-US" sz="2400" b="1" smtClean="0">
                <a:solidFill>
                  <a:schemeClr val="tx1"/>
                </a:solidFill>
                <a:latin typeface="Arial Black" pitchFamily="34" charset="0"/>
              </a:rPr>
              <a:t>Between 1781 and 1845, the Irish population doubled from four to eight million.  Probably half of this population depended on the potato for survival.</a:t>
            </a:r>
            <a:endParaRPr lang="en-US" smtClean="0">
              <a:solidFill>
                <a:schemeClr val="tx1"/>
              </a:solidFill>
              <a:latin typeface="Arial Black" pitchFamily="34" charset="0"/>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371600"/>
            <a:ext cx="49704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30194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498421"/>
      </p:ext>
    </p:extLst>
  </p:cSld>
  <p:clrMapOvr>
    <a:masterClrMapping/>
  </p:clrMapOvr>
  <p:transition advClick="0">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4033838"/>
            <a:ext cx="4648200"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4140200"/>
            <a:ext cx="1449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142875" y="79375"/>
            <a:ext cx="7162800" cy="1143000"/>
          </a:xfrm>
        </p:spPr>
        <p:txBody>
          <a:bodyPr>
            <a:normAutofit fontScale="90000"/>
          </a:bodyPr>
          <a:lstStyle/>
          <a:p>
            <a:pPr algn="l" eaLnBrk="1" hangingPunct="1"/>
            <a:r>
              <a:rPr lang="en-US" sz="2200" b="1" u="sng" smtClean="0">
                <a:solidFill>
                  <a:schemeClr val="tx1"/>
                </a:solidFill>
                <a:latin typeface="Arial Black" pitchFamily="34" charset="0"/>
              </a:rPr>
              <a:t>The Great Irish Famine</a:t>
            </a:r>
            <a:r>
              <a:rPr lang="en-US" sz="2200" b="1" smtClean="0">
                <a:solidFill>
                  <a:schemeClr val="tx1"/>
                </a:solidFill>
                <a:latin typeface="Arial Black" pitchFamily="34" charset="0"/>
              </a:rPr>
              <a:t/>
            </a:r>
            <a:br>
              <a:rPr lang="en-US" sz="2200" b="1" smtClean="0">
                <a:solidFill>
                  <a:schemeClr val="tx1"/>
                </a:solidFill>
                <a:latin typeface="Arial Black" pitchFamily="34" charset="0"/>
              </a:rPr>
            </a:br>
            <a:r>
              <a:rPr lang="en-US" sz="2200" b="1" smtClean="0">
                <a:solidFill>
                  <a:srgbClr val="CC3300"/>
                </a:solidFill>
                <a:latin typeface="Arial Black" pitchFamily="34" charset="0"/>
              </a:rPr>
              <a:t>Over one million died of starvation and disease, and almost two million emigrated to the United States and Britain.</a:t>
            </a:r>
          </a:p>
        </p:txBody>
      </p:sp>
      <p:pic>
        <p:nvPicPr>
          <p:cNvPr id="2765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7888" y="-523875"/>
            <a:ext cx="190658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4" name="Object 0"/>
          <p:cNvGraphicFramePr>
            <a:graphicFrameLocks noChangeAspect="1"/>
          </p:cNvGraphicFramePr>
          <p:nvPr/>
        </p:nvGraphicFramePr>
        <p:xfrm>
          <a:off x="-180975" y="1447800"/>
          <a:ext cx="5410200" cy="2705100"/>
        </p:xfrm>
        <a:graphic>
          <a:graphicData uri="http://schemas.openxmlformats.org/presentationml/2006/ole">
            <mc:AlternateContent xmlns:mc="http://schemas.openxmlformats.org/markup-compatibility/2006">
              <mc:Choice xmlns:v="urn:schemas-microsoft-com:vml" Requires="v">
                <p:oleObj spid="_x0000_s3074" name="Image" r:id="rId7" imgW="6429933" imgH="3214966" progId="Photoshop.Image.5">
                  <p:embed/>
                </p:oleObj>
              </mc:Choice>
              <mc:Fallback>
                <p:oleObj name="Image" r:id="rId7" imgW="6429933" imgH="3214966" progId="Photoshop.Image.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75" y="1447800"/>
                        <a:ext cx="54102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0950" y="1447800"/>
            <a:ext cx="41306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305841"/>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58800" y="47625"/>
            <a:ext cx="8229600" cy="1143000"/>
          </a:xfrm>
        </p:spPr>
        <p:txBody>
          <a:bodyPr/>
          <a:lstStyle/>
          <a:p>
            <a:pPr eaLnBrk="1" hangingPunct="1"/>
            <a:r>
              <a:rPr lang="en-US" smtClean="0">
                <a:latin typeface="Arial Black" pitchFamily="34" charset="0"/>
              </a:rPr>
              <a:t>The Columbian Exchange</a:t>
            </a:r>
          </a:p>
        </p:txBody>
      </p:sp>
      <p:sp>
        <p:nvSpPr>
          <p:cNvPr id="28675" name="Rectangle 3"/>
          <p:cNvSpPr>
            <a:spLocks noGrp="1" noChangeArrowheads="1"/>
          </p:cNvSpPr>
          <p:nvPr>
            <p:ph type="subTitle" idx="1"/>
          </p:nvPr>
        </p:nvSpPr>
        <p:spPr/>
        <p:txBody>
          <a:bodyPr/>
          <a:lstStyle/>
          <a:p>
            <a:pPr eaLnBrk="1" hangingPunct="1"/>
            <a:endParaRPr lang="en-US" smtClean="0"/>
          </a:p>
        </p:txBody>
      </p:sp>
      <p:pic>
        <p:nvPicPr>
          <p:cNvPr id="28676" name="Picture 5" descr="C:\WINDOWS\Desktop\UMM Stuff 2\Folders of Images\Columbian Exchange\Columbian Exchage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7950"/>
            <a:ext cx="9144000"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929705"/>
      </p:ext>
    </p:extLst>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C:\My Documents\WORK\Teaching Material\Columbian Exchange\kf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3086100"/>
            <a:ext cx="23622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C:\My Documents\WORK\Teaching Material\Columbian Exchange\coca-co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05000"/>
            <a:ext cx="20208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254000" y="228600"/>
            <a:ext cx="8763000" cy="1143000"/>
          </a:xfrm>
        </p:spPr>
        <p:txBody>
          <a:bodyPr>
            <a:normAutofit fontScale="90000"/>
          </a:bodyPr>
          <a:lstStyle/>
          <a:p>
            <a:pPr eaLnBrk="1" hangingPunct="1"/>
            <a:r>
              <a:rPr lang="en-US" sz="3600" b="1" smtClean="0">
                <a:solidFill>
                  <a:schemeClr val="tx1"/>
                </a:solidFill>
                <a:latin typeface="Arial Black" pitchFamily="34" charset="0"/>
              </a:rPr>
              <a:t>The effects of the columbian exchange are still with us today. </a:t>
            </a:r>
            <a:endParaRPr lang="en-US" smtClean="0">
              <a:solidFill>
                <a:schemeClr val="tx1"/>
              </a:solidFill>
              <a:latin typeface="Arial Black" pitchFamily="34" charset="0"/>
            </a:endParaRPr>
          </a:p>
        </p:txBody>
      </p:sp>
      <p:sp>
        <p:nvSpPr>
          <p:cNvPr id="29701" name="Rectangle 3"/>
          <p:cNvSpPr>
            <a:spLocks noGrp="1" noChangeArrowheads="1"/>
          </p:cNvSpPr>
          <p:nvPr>
            <p:ph type="subTitle" idx="1"/>
          </p:nvPr>
        </p:nvSpPr>
        <p:spPr>
          <a:xfrm>
            <a:off x="0" y="5562600"/>
            <a:ext cx="9144000" cy="1295400"/>
          </a:xfrm>
        </p:spPr>
        <p:txBody>
          <a:bodyPr/>
          <a:lstStyle/>
          <a:p>
            <a:pPr eaLnBrk="1" hangingPunct="1"/>
            <a:r>
              <a:rPr lang="en-US" sz="2600" smtClean="0">
                <a:latin typeface="Arial Black" pitchFamily="34" charset="0"/>
              </a:rPr>
              <a:t>Bit by bit, we are becoming more homogenized, </a:t>
            </a:r>
          </a:p>
          <a:p>
            <a:pPr eaLnBrk="1" hangingPunct="1"/>
            <a:r>
              <a:rPr lang="en-US" sz="2600" smtClean="0">
                <a:latin typeface="Arial Black" pitchFamily="34" charset="0"/>
              </a:rPr>
              <a:t>and the world is becoming smaller.</a:t>
            </a:r>
          </a:p>
          <a:p>
            <a:pPr algn="l" eaLnBrk="1" hangingPunct="1"/>
            <a:endParaRPr lang="en-US" sz="2600" smtClean="0">
              <a:latin typeface="Arial Black" pitchFamily="34" charset="0"/>
            </a:endParaRPr>
          </a:p>
        </p:txBody>
      </p:sp>
      <p:pic>
        <p:nvPicPr>
          <p:cNvPr id="297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463675"/>
            <a:ext cx="55626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C:\WINDOWS\HLP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9200" y="1892300"/>
            <a:ext cx="152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039875"/>
      </p:ext>
    </p:extLst>
  </p:cSld>
  <p:clrMapOvr>
    <a:masterClrMapping/>
  </p:clrMapOvr>
  <p:transition>
    <p:spli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942</Words>
  <Application>Microsoft Office PowerPoint</Application>
  <PresentationFormat>On-screen Show (4:3)</PresentationFormat>
  <Paragraphs>39</Paragraphs>
  <Slides>8</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Adobe Photoshop Image</vt:lpstr>
      <vt:lpstr>PowerPoint Presentation</vt:lpstr>
      <vt:lpstr>PowerPoint Presentation</vt:lpstr>
      <vt:lpstr>MAP 26.2 The Atlantic slave trade, 1500-1800.</vt:lpstr>
      <vt:lpstr>The Potato</vt:lpstr>
      <vt:lpstr>Between 1781 and 1845, the Irish population doubled from four to eight million.  Probably half of this population depended on the potato for survival.</vt:lpstr>
      <vt:lpstr>The Great Irish Famine Over one million died of starvation and disease, and almost two million emigrated to the United States and Britain.</vt:lpstr>
      <vt:lpstr>The Columbian Exchange</vt:lpstr>
      <vt:lpstr>The effects of the columbian exchange are still with us today. </vt:lpstr>
    </vt:vector>
  </TitlesOfParts>
  <Company>Seminole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2013-05-20T15:14:56Z</dcterms:created>
  <dcterms:modified xsi:type="dcterms:W3CDTF">2013-05-20T15:19:02Z</dcterms:modified>
</cp:coreProperties>
</file>